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70" r:id="rId7"/>
    <p:sldId id="261" r:id="rId8"/>
    <p:sldId id="267" r:id="rId9"/>
    <p:sldId id="268" r:id="rId10"/>
    <p:sldId id="269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07E"/>
    <a:srgbClr val="FBD805"/>
    <a:srgbClr val="283980"/>
    <a:srgbClr val="384FB2"/>
    <a:srgbClr val="4239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howGuides="1">
      <p:cViewPr>
        <p:scale>
          <a:sx n="90" d="100"/>
          <a:sy n="90" d="100"/>
        </p:scale>
        <p:origin x="-1356" y="54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rtoffice.ru/img/cms/Archivy_vagny/Foto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28398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15278"/>
            <a:ext cx="4571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15877" y="1612245"/>
            <a:ext cx="7088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Требования к составлению </a:t>
            </a:r>
            <a:r>
              <a:rPr lang="ru-RU" sz="4400" dirty="0" smtClean="0">
                <a:solidFill>
                  <a:schemeClr val="bg1"/>
                </a:solidFill>
              </a:rPr>
              <a:t> и </a:t>
            </a:r>
            <a:r>
              <a:rPr lang="ru-RU" sz="4400" dirty="0" smtClean="0">
                <a:solidFill>
                  <a:schemeClr val="bg1"/>
                </a:solidFill>
              </a:rPr>
              <a:t>оформлению акта </a:t>
            </a:r>
            <a:r>
              <a:rPr lang="ru-RU" sz="4400" dirty="0" smtClean="0">
                <a:solidFill>
                  <a:schemeClr val="bg1"/>
                </a:solidFill>
              </a:rPr>
              <a:t>                       о </a:t>
            </a:r>
            <a:r>
              <a:rPr lang="ru-RU" sz="4400" dirty="0" smtClean="0">
                <a:solidFill>
                  <a:schemeClr val="bg1"/>
                </a:solidFill>
              </a:rPr>
              <a:t>выделении к уничтожению документов, не подлежащих хранению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72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95" y="838200"/>
            <a:ext cx="5978525" cy="566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6191250" y="188595"/>
            <a:ext cx="26295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u="sng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rPr>
              <a:t>Образец заполнения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 l="26203" t="24401" r="28414" b="17517"/>
          <a:stretch>
            <a:fillRect/>
          </a:stretch>
        </p:blipFill>
        <p:spPr>
          <a:xfrm>
            <a:off x="828040" y="836930"/>
            <a:ext cx="7616190" cy="54800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191250" y="188595"/>
            <a:ext cx="26295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u="sng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rPr>
              <a:t>Образец заполнения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85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Изображение 2" descr="под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495" y="908685"/>
            <a:ext cx="5862955" cy="555434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191250" y="188595"/>
            <a:ext cx="26295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u="sng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rPr>
              <a:t>Образец заполнения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28398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760" y="239206"/>
            <a:ext cx="621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Нормативно-правовая база</a:t>
            </a:r>
            <a:endParaRPr lang="ru-RU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74291" y="1747592"/>
            <a:ext cx="504056" cy="504056"/>
            <a:chOff x="899592" y="1340768"/>
            <a:chExt cx="504056" cy="504056"/>
          </a:xfrm>
        </p:grpSpPr>
        <p:sp>
          <p:nvSpPr>
            <p:cNvPr id="4" name="Овал 3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/>
                <a:t>1</a:t>
              </a:r>
              <a:endParaRPr lang="ru-RU" sz="2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83028" y="1676455"/>
            <a:ext cx="6273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aramond" panose="02020404030301010803" pitchFamily="18" charset="0"/>
              </a:rPr>
              <a:t>Федеральный закон от 22 октября 2004 года № 125-ФЗ </a:t>
            </a:r>
            <a:r>
              <a:rPr lang="ru-RU" sz="2000" dirty="0" smtClean="0">
                <a:latin typeface="Garamond" panose="02020404030301010803" pitchFamily="18" charset="0"/>
              </a:rPr>
              <a:t/>
            </a:r>
            <a:br>
              <a:rPr lang="ru-RU" sz="2000" dirty="0" smtClean="0">
                <a:latin typeface="Garamond" panose="02020404030301010803" pitchFamily="18" charset="0"/>
              </a:rPr>
            </a:br>
            <a:r>
              <a:rPr lang="ru-RU" sz="2000" dirty="0" smtClean="0">
                <a:latin typeface="Garamond" panose="02020404030301010803" pitchFamily="18" charset="0"/>
              </a:rPr>
              <a:t>«</a:t>
            </a:r>
            <a:r>
              <a:rPr lang="ru-RU" sz="2000" dirty="0">
                <a:latin typeface="Garamond" panose="02020404030301010803" pitchFamily="18" charset="0"/>
              </a:rPr>
              <a:t>Об архивном деле в Российской Федерации</a:t>
            </a:r>
            <a:r>
              <a:rPr lang="ru-RU" sz="2000" dirty="0" smtClean="0">
                <a:latin typeface="Garamond" panose="02020404030301010803" pitchFamily="18" charset="0"/>
              </a:rPr>
              <a:t>»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3028" y="2492896"/>
            <a:ext cx="6273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aramond" panose="02020404030301010803" pitchFamily="18" charset="0"/>
              </a:rPr>
              <a:t>Приказ Федерального архивного агентства от 20.12.2019 № 236 «Об утверждении Перечня типовых управленческих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 (далее – Перечень)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64787" y="3118031"/>
            <a:ext cx="504056" cy="504056"/>
            <a:chOff x="899592" y="1340768"/>
            <a:chExt cx="504056" cy="504056"/>
          </a:xfrm>
        </p:grpSpPr>
        <p:sp>
          <p:nvSpPr>
            <p:cNvPr id="10" name="Овал 9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2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83028" y="4553833"/>
            <a:ext cx="6273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Garamond" panose="02020404030301010803" pitchFamily="18" charset="0"/>
              </a:rPr>
              <a:t>Приказ </a:t>
            </a:r>
            <a:r>
              <a:rPr lang="ru-RU" altLang="ru-RU" sz="2000" dirty="0" err="1">
                <a:latin typeface="Garamond" panose="02020404030301010803" pitchFamily="18" charset="0"/>
              </a:rPr>
              <a:t>Росархива</a:t>
            </a:r>
            <a:r>
              <a:rPr lang="ru-RU" altLang="ru-RU" sz="2000" dirty="0">
                <a:latin typeface="Garamond" panose="02020404030301010803" pitchFamily="18" charset="0"/>
              </a:rPr>
              <a:t> от 11.03.1997 № 11 «Об утверждении Регламента государственного учета документов Архивного фонда Российской Федерации</a:t>
            </a:r>
            <a:r>
              <a:rPr lang="ru-RU" altLang="ru-RU" sz="2000" dirty="0" smtClean="0">
                <a:latin typeface="Garamond" panose="02020404030301010803" pitchFamily="18" charset="0"/>
              </a:rPr>
              <a:t>» (далее – Регламент)</a:t>
            </a:r>
            <a:endParaRPr lang="en-US" altLang="ru-RU" sz="2000" dirty="0">
              <a:latin typeface="Garamond" panose="02020404030301010803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67955" y="4631468"/>
            <a:ext cx="504056" cy="504056"/>
            <a:chOff x="899592" y="1340768"/>
            <a:chExt cx="504056" cy="504056"/>
          </a:xfrm>
        </p:grpSpPr>
        <p:sp>
          <p:nvSpPr>
            <p:cNvPr id="14" name="Овал 13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/>
                <a:t>3</a:t>
              </a:r>
              <a:endParaRPr lang="ru-RU" sz="2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99" r="42532"/>
          <a:stretch>
            <a:fillRect/>
          </a:stretch>
        </p:blipFill>
        <p:spPr bwMode="auto">
          <a:xfrm>
            <a:off x="611560" y="476672"/>
            <a:ext cx="3622419" cy="58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719679" y="1340768"/>
            <a:ext cx="5904655" cy="3063268"/>
            <a:chOff x="2272588" y="735596"/>
            <a:chExt cx="5380054" cy="279575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72588" y="735596"/>
              <a:ext cx="5380054" cy="2795753"/>
            </a:xfrm>
            <a:prstGeom prst="rect">
              <a:avLst/>
            </a:prstGeom>
            <a:solidFill>
              <a:srgbClr val="334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478480" y="856200"/>
              <a:ext cx="5174162" cy="365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76256" y="387150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п. 47 Правил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624732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aramond" panose="02020404030301010803" pitchFamily="18" charset="0"/>
              </a:rPr>
              <a:t>Документы временных (до 10 лет включительно) сроков хранения хранятся в структурных подразделениях и по истечении сроков их хранения, после проведения экспертизы ценности (согласно главам III, IV Правил) подлежат уничтожению в порядке, установленном пунктом 31 Правил.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20402"/>
            <a:ext cx="533504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Дела и документы включаются в акт о выделении к уничтожению документов, не подлежащих хранению, если предусмотренный для них срок хранения истек к 1 января года, в котором составлен акт</a:t>
            </a:r>
            <a:r>
              <a:rPr lang="ru-RU" sz="2000" dirty="0" smtClean="0">
                <a:latin typeface="Garamond" panose="02020404030301010803" pitchFamily="18" charset="0"/>
              </a:rPr>
              <a:t>. </a:t>
            </a:r>
            <a:r>
              <a:rPr lang="ru-RU" sz="1400" b="1" dirty="0" smtClean="0">
                <a:latin typeface="Garamond" panose="02020404030301010803" pitchFamily="18" charset="0"/>
              </a:rPr>
              <a:t>(п. 26 Правил)</a:t>
            </a:r>
          </a:p>
          <a:p>
            <a:pPr>
              <a:buAutoNum type="arabicPeriod"/>
            </a:pPr>
            <a:endParaRPr lang="ru-RU" sz="1200" dirty="0">
              <a:latin typeface="Garamond" panose="02020404030301010803" pitchFamily="18" charset="0"/>
            </a:endParaRPr>
          </a:p>
          <a:p>
            <a:pPr>
              <a:buAutoNum type="arabicPeriod"/>
            </a:pPr>
            <a:r>
              <a:rPr lang="ru-RU" sz="2000" dirty="0">
                <a:latin typeface="Garamond" panose="02020404030301010803" pitchFamily="18" charset="0"/>
              </a:rPr>
              <a:t> На рассмотрение ЭПК проекты актов о выделении к уничтожению документов, не подлежащих хранению</a:t>
            </a:r>
            <a:r>
              <a:rPr lang="ru-RU" sz="2000" dirty="0" smtClean="0">
                <a:latin typeface="Garamond" panose="02020404030301010803" pitchFamily="18" charset="0"/>
              </a:rPr>
              <a:t>, представляются </a:t>
            </a:r>
            <a:r>
              <a:rPr lang="ru-RU" sz="2000" dirty="0">
                <a:latin typeface="Garamond" panose="02020404030301010803" pitchFamily="18" charset="0"/>
              </a:rPr>
              <a:t>в двух экземплярах, одновременно с описями дел постоянного срока </a:t>
            </a:r>
            <a:r>
              <a:rPr lang="ru-RU" sz="2000" dirty="0" smtClean="0">
                <a:latin typeface="Garamond" panose="02020404030301010803" pitchFamily="18" charset="0"/>
              </a:rPr>
              <a:t>хранения. </a:t>
            </a:r>
            <a:r>
              <a:rPr lang="ru-RU" sz="1400" b="1" dirty="0" smtClean="0">
                <a:latin typeface="Garamond" panose="02020404030301010803" pitchFamily="18" charset="0"/>
              </a:rPr>
              <a:t>(п. 29 Правил)</a:t>
            </a:r>
          </a:p>
          <a:p>
            <a:pPr>
              <a:buAutoNum type="arabicPeriod"/>
            </a:pPr>
            <a:endParaRPr lang="ru-RU" sz="2000" dirty="0">
              <a:latin typeface="Garamond" panose="02020404030301010803" pitchFamily="18" charset="0"/>
            </a:endParaRPr>
          </a:p>
          <a:p>
            <a:pPr>
              <a:buAutoNum type="arabicPeriod"/>
            </a:pPr>
            <a:r>
              <a:rPr lang="ru-RU" sz="2000" dirty="0">
                <a:latin typeface="Garamond" panose="02020404030301010803" pitchFamily="18" charset="0"/>
              </a:rPr>
              <a:t> Дела с отметкой </a:t>
            </a:r>
            <a:r>
              <a:rPr lang="ru-RU" sz="2000" dirty="0" smtClean="0">
                <a:latin typeface="Garamond" panose="02020404030301010803" pitchFamily="18" charset="0"/>
              </a:rPr>
              <a:t>«ЭПК» </a:t>
            </a:r>
            <a:r>
              <a:rPr lang="ru-RU" sz="2000" dirty="0">
                <a:latin typeface="Garamond" panose="02020404030301010803" pitchFamily="18" charset="0"/>
              </a:rPr>
              <a:t>в целях выявления архивных документов, подлежащих постоянному хранению. документы временного срока хранения включаются в акт о выделении к уничтожению документов, не подлежащих хранению. При включении в акт документов, выявленных при просмотре дел со сроком хранения с отметкой "ЭПК", отметка "ЭПК" в акте не указывается</a:t>
            </a:r>
            <a:r>
              <a:rPr lang="ru-RU" sz="2000" dirty="0" smtClean="0">
                <a:latin typeface="Garamond" panose="02020404030301010803" pitchFamily="18" charset="0"/>
              </a:rPr>
              <a:t>. </a:t>
            </a:r>
            <a:r>
              <a:rPr lang="ru-RU" sz="1400" b="1" dirty="0" smtClean="0">
                <a:latin typeface="Garamond" panose="02020404030301010803" pitchFamily="18" charset="0"/>
              </a:rPr>
              <a:t>(п. 27 Правил)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88"/>
          <a:stretch>
            <a:fillRect/>
          </a:stretch>
        </p:blipFill>
        <p:spPr bwMode="auto">
          <a:xfrm>
            <a:off x="0" y="0"/>
            <a:ext cx="2987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377719"/>
            <a:ext cx="2160241" cy="4011260"/>
          </a:xfrm>
          <a:prstGeom prst="rect">
            <a:avLst/>
          </a:prstGeom>
          <a:solidFill>
            <a:srgbClr val="33407E"/>
          </a:solidFill>
          <a:ln>
            <a:solidFill>
              <a:srgbClr val="334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323" r="13016"/>
          <a:stretch>
            <a:fillRect/>
          </a:stretch>
        </p:blipFill>
        <p:spPr bwMode="auto">
          <a:xfrm flipH="1">
            <a:off x="493739" y="1873332"/>
            <a:ext cx="237086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2917" y="25987"/>
            <a:ext cx="604867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ramond" panose="02020404030301010803" pitchFamily="18" charset="0"/>
              </a:rPr>
              <a:t>Порядок составления акта:</a:t>
            </a:r>
          </a:p>
          <a:p>
            <a:endParaRPr lang="ru-RU" sz="2000" dirty="0">
              <a:latin typeface="Garamond" panose="02020404030301010803" pitchFamily="18" charset="0"/>
            </a:endParaRPr>
          </a:p>
          <a:p>
            <a:pPr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 Структурными </a:t>
            </a:r>
            <a:r>
              <a:rPr lang="ru-RU" sz="2000" dirty="0">
                <a:latin typeface="Garamond" panose="02020404030301010803" pitchFamily="18" charset="0"/>
              </a:rPr>
              <a:t>подразделениями составляются  предложения к </a:t>
            </a:r>
            <a:r>
              <a:rPr lang="ru-RU" sz="2000" dirty="0" smtClean="0">
                <a:latin typeface="Garamond" panose="02020404030301010803" pitchFamily="18" charset="0"/>
              </a:rPr>
              <a:t>акту </a:t>
            </a:r>
            <a:r>
              <a:rPr lang="ru-RU" sz="1200" b="1" dirty="0" smtClean="0">
                <a:latin typeface="Garamond" panose="02020404030301010803" pitchFamily="18" charset="0"/>
              </a:rPr>
              <a:t>(</a:t>
            </a:r>
            <a:r>
              <a:rPr lang="ru-RU" sz="1200" b="1" dirty="0" err="1" smtClean="0">
                <a:latin typeface="Garamond" panose="02020404030301010803" pitchFamily="18" charset="0"/>
              </a:rPr>
              <a:t>пп</a:t>
            </a:r>
            <a:r>
              <a:rPr lang="ru-RU" sz="1200" b="1" dirty="0" smtClean="0">
                <a:latin typeface="Garamond" panose="02020404030301010803" pitchFamily="18" charset="0"/>
              </a:rPr>
              <a:t>. г п. 23 Правил)</a:t>
            </a:r>
          </a:p>
          <a:p>
            <a:pPr marL="228600">
              <a:buAutoNum type="arabicPeriod"/>
            </a:pPr>
            <a:endParaRPr lang="ru-RU" sz="1200" dirty="0">
              <a:latin typeface="Garamond" panose="02020404030301010803" pitchFamily="18" charset="0"/>
            </a:endParaRPr>
          </a:p>
          <a:p>
            <a:pPr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 На </a:t>
            </a:r>
            <a:r>
              <a:rPr lang="ru-RU" sz="2000" dirty="0">
                <a:latin typeface="Garamond" panose="02020404030301010803" pitchFamily="18" charset="0"/>
              </a:rPr>
              <a:t>основе предложений, указанных в подпункте "г" пункта 23 Правил, работник службы делопроизводства (лицо, ответственное за делопроизводство) составляет проект </a:t>
            </a:r>
            <a:r>
              <a:rPr lang="ru-RU" sz="2000" dirty="0" smtClean="0">
                <a:latin typeface="Garamond" panose="02020404030301010803" pitchFamily="18" charset="0"/>
              </a:rPr>
              <a:t>акта </a:t>
            </a:r>
            <a:r>
              <a:rPr lang="ru-RU" sz="1200" b="1" dirty="0" smtClean="0">
                <a:latin typeface="Garamond" panose="02020404030301010803" pitchFamily="18" charset="0"/>
              </a:rPr>
              <a:t>(п. 26 Правил)</a:t>
            </a:r>
          </a:p>
          <a:p>
            <a:pPr>
              <a:buAutoNum type="arabicPeriod"/>
            </a:pPr>
            <a:endParaRPr lang="ru-RU" sz="1200" dirty="0" smtClean="0">
              <a:latin typeface="Garamond" panose="02020404030301010803" pitchFamily="18" charset="0"/>
            </a:endParaRPr>
          </a:p>
          <a:p>
            <a:pPr>
              <a:buFontTx/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 Указанный </a:t>
            </a:r>
            <a:r>
              <a:rPr lang="ru-RU" sz="2000" dirty="0">
                <a:latin typeface="Garamond" panose="02020404030301010803" pitchFamily="18" charset="0"/>
              </a:rPr>
              <a:t>проект подписывается руководителем службы делопроизводства и визируется руководителем архива (руководителем структурного подразделения, ответственного за хранение архивных документов</a:t>
            </a:r>
            <a:r>
              <a:rPr lang="ru-RU" sz="2000" dirty="0" smtClean="0">
                <a:latin typeface="Garamond" panose="02020404030301010803" pitchFamily="18" charset="0"/>
              </a:rPr>
              <a:t>) </a:t>
            </a:r>
            <a:br>
              <a:rPr lang="ru-RU" sz="2000" dirty="0" smtClean="0">
                <a:latin typeface="Garamond" panose="02020404030301010803" pitchFamily="18" charset="0"/>
              </a:rPr>
            </a:br>
            <a:r>
              <a:rPr lang="ru-RU" sz="1200" b="1" dirty="0" smtClean="0">
                <a:latin typeface="Garamond" panose="02020404030301010803" pitchFamily="18" charset="0"/>
              </a:rPr>
              <a:t>(</a:t>
            </a:r>
            <a:r>
              <a:rPr lang="ru-RU" sz="1200" b="1" dirty="0">
                <a:latin typeface="Garamond" panose="02020404030301010803" pitchFamily="18" charset="0"/>
              </a:rPr>
              <a:t>п. 26 Правил</a:t>
            </a:r>
            <a:r>
              <a:rPr lang="ru-RU" sz="1200" b="1" dirty="0" smtClean="0">
                <a:latin typeface="Garamond" panose="02020404030301010803" pitchFamily="18" charset="0"/>
              </a:rPr>
              <a:t>)</a:t>
            </a:r>
          </a:p>
          <a:p>
            <a:pPr>
              <a:buFontTx/>
              <a:buAutoNum type="arabicPeriod"/>
            </a:pPr>
            <a:endParaRPr lang="ru-RU" sz="2000" dirty="0">
              <a:latin typeface="Garamond" panose="02020404030301010803" pitchFamily="18" charset="0"/>
            </a:endParaRPr>
          </a:p>
          <a:p>
            <a:pPr>
              <a:buFontTx/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 Экспертная комиссия государственного органа рассматривает и согласовывает проект акта </a:t>
            </a:r>
            <a:br>
              <a:rPr lang="ru-RU" sz="2000" dirty="0" smtClean="0">
                <a:latin typeface="Garamond" panose="02020404030301010803" pitchFamily="18" charset="0"/>
              </a:rPr>
            </a:br>
            <a:r>
              <a:rPr lang="ru-RU" sz="1200" b="1" dirty="0" smtClean="0">
                <a:latin typeface="Garamond" panose="02020404030301010803" pitchFamily="18" charset="0"/>
              </a:rPr>
              <a:t>(</a:t>
            </a:r>
            <a:r>
              <a:rPr lang="ru-RU" sz="1200" b="1" dirty="0" err="1" smtClean="0">
                <a:latin typeface="Garamond" panose="02020404030301010803" pitchFamily="18" charset="0"/>
              </a:rPr>
              <a:t>пп</a:t>
            </a:r>
            <a:r>
              <a:rPr lang="ru-RU" sz="1200" b="1" dirty="0" smtClean="0">
                <a:latin typeface="Garamond" panose="02020404030301010803" pitchFamily="18" charset="0"/>
              </a:rPr>
              <a:t>. б. п. 19 Правил</a:t>
            </a:r>
            <a:r>
              <a:rPr lang="ru-RU" sz="1200" dirty="0" smtClean="0">
                <a:latin typeface="Garamond" panose="02020404030301010803" pitchFamily="18" charset="0"/>
              </a:rPr>
              <a:t>)</a:t>
            </a:r>
          </a:p>
          <a:p>
            <a:pPr>
              <a:buFontTx/>
              <a:buAutoNum type="arabicPeriod"/>
            </a:pPr>
            <a:endParaRPr lang="ru-RU" sz="2000" dirty="0">
              <a:latin typeface="Garamond" panose="02020404030301010803" pitchFamily="18" charset="0"/>
            </a:endParaRPr>
          </a:p>
          <a:p>
            <a:pPr>
              <a:buFontTx/>
              <a:buAutoNum type="arabicPeriod"/>
            </a:pPr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Согласованный проект акта представляется куратору от Государственного архива Свердловской области для  рассмотрения экспертно-проверочной комиссии </a:t>
            </a:r>
            <a:br>
              <a:rPr lang="ru-RU" sz="2000" dirty="0" smtClean="0">
                <a:latin typeface="Garamond" panose="02020404030301010803" pitchFamily="18" charset="0"/>
              </a:rPr>
            </a:br>
            <a:r>
              <a:rPr lang="ru-RU" sz="1200" b="1" dirty="0" smtClean="0">
                <a:latin typeface="Garamond" panose="02020404030301010803" pitchFamily="18" charset="0"/>
              </a:rPr>
              <a:t>(п. 29 Правил)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0" y="806441"/>
            <a:ext cx="868762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110"/>
            <a:ext cx="9169400" cy="7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559457"/>
            <a:ext cx="9169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799" y="14570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Рекомендуемый образец (Приложение 3 Правил)</a:t>
            </a:r>
            <a:endParaRPr lang="ru-RU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877272"/>
            <a:ext cx="9169400" cy="10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71675"/>
            <a:ext cx="7781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6191250" y="300355"/>
            <a:ext cx="26295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u="sng">
                <a:solidFill>
                  <a:schemeClr val="bg1"/>
                </a:solidFill>
                <a:latin typeface="Garamond" panose="02020404030301010803" pitchFamily="18" charset="0"/>
                <a:cs typeface="Garamond" panose="02020404030301010803" pitchFamily="18" charset="0"/>
              </a:rPr>
              <a:t>Образец заполнения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8760" y="1030754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aramond" panose="02020404030301010803" pitchFamily="18" charset="0"/>
              </a:rPr>
              <a:t>Сроки хранения дел определяются по </a:t>
            </a:r>
            <a: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перечням </a:t>
            </a:r>
            <a:r>
              <a:rPr lang="ru-RU" sz="2400" dirty="0">
                <a:solidFill>
                  <a:schemeClr val="bg1"/>
                </a:solidFill>
                <a:latin typeface="Garamond" panose="02020404030301010803" pitchFamily="18" charset="0"/>
              </a:rPr>
              <a:t>(типовому, ведомственному или иному) </a:t>
            </a:r>
            <a: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с </a:t>
            </a:r>
            <a:r>
              <a:rPr lang="ru-RU" sz="2400" dirty="0">
                <a:solidFill>
                  <a:schemeClr val="bg1"/>
                </a:solidFill>
                <a:latin typeface="Garamond" panose="02020404030301010803" pitchFamily="18" charset="0"/>
              </a:rPr>
              <a:t>указанием сроков хранения, законодательным или иным нормативным правовым актам, </a:t>
            </a:r>
            <a: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Garamond" panose="02020404030301010803" pitchFamily="18" charset="0"/>
              </a:rPr>
              <a:t>типовой или примерной номенклатуре дел. </a:t>
            </a:r>
          </a:p>
        </p:txBody>
      </p:sp>
      <p:pic>
        <p:nvPicPr>
          <p:cNvPr id="3" name="Изображение 2" descr="пе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895" y="4653280"/>
            <a:ext cx="7914005" cy="121285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300470" y="260985"/>
            <a:ext cx="26295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u="sng">
                <a:solidFill>
                  <a:schemeClr val="bg1"/>
                </a:solidFill>
                <a:latin typeface="Garamond" panose="02020404030301010803" pitchFamily="18" charset="0"/>
                <a:cs typeface="Garamond" panose="02020404030301010803" pitchFamily="18" charset="0"/>
              </a:rPr>
              <a:t>Образец заполнения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72" y="0"/>
            <a:ext cx="336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15" y="842010"/>
            <a:ext cx="6173470" cy="57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6191250" y="188595"/>
            <a:ext cx="26295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u="sng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rPr>
              <a:t>Образец заполнения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360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t.stafeeva</cp:lastModifiedBy>
  <cp:revision>54</cp:revision>
  <dcterms:created xsi:type="dcterms:W3CDTF">2023-09-26T18:44:00Z</dcterms:created>
  <dcterms:modified xsi:type="dcterms:W3CDTF">2024-05-20T06:22:58Z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74B7B5CE716F4496AD19BE2820F2BEB7_12</vt:lpwstr>
  </property>
  <property fmtid="{D5CDD505-2E9C-101B-9397-08002B2CF9AE}" pid="3" name="KSOProductBuildVer">
    <vt:lpwstr>1049-12.2.0.16909</vt:lpwstr>
  </property>
</Properties>
</file>